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64" r:id="rId6"/>
    <p:sldId id="261" r:id="rId7"/>
    <p:sldId id="265" r:id="rId8"/>
    <p:sldId id="266" r:id="rId9"/>
    <p:sldId id="267" r:id="rId10"/>
    <p:sldId id="268" r:id="rId11"/>
    <p:sldId id="262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Dosis" panose="020B0604020202020204" charset="0"/>
      <p:regular r:id="rId32"/>
      <p:bold r:id="rId33"/>
    </p:embeddedFont>
    <p:embeddedFont>
      <p:font typeface="Roboto Black" panose="020B0604020202020204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First Touches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interview-with-cool-tshirts-founder </c:v>
                </c:pt>
                <c:pt idx="1">
                  <c:v>getting-to-know-cool-tshirts</c:v>
                </c:pt>
                <c:pt idx="2">
                  <c:v>ten-crazy-cool-tshirts-facts</c:v>
                </c:pt>
                <c:pt idx="3">
                  <c:v>cool-tshirts-search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622</c:v>
                </c:pt>
                <c:pt idx="1">
                  <c:v>612</c:v>
                </c:pt>
                <c:pt idx="2">
                  <c:v>576</c:v>
                </c:pt>
                <c:pt idx="3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D3-4461-BDCE-78B958350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8362464"/>
        <c:axId val="448360496"/>
      </c:barChart>
      <c:valAx>
        <c:axId val="44836049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62464"/>
        <c:crosses val="autoZero"/>
        <c:crossBetween val="between"/>
      </c:valAx>
      <c:catAx>
        <c:axId val="4483624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60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Last Touches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getting-to-know-cool-tshirts</c:v>
                </c:pt>
                <c:pt idx="4">
                  <c:v>ten-crazy-cool-tshirts-facts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447</c:v>
                </c:pt>
                <c:pt idx="1">
                  <c:v>443</c:v>
                </c:pt>
                <c:pt idx="2">
                  <c:v>245</c:v>
                </c:pt>
                <c:pt idx="3">
                  <c:v>232</c:v>
                </c:pt>
                <c:pt idx="4">
                  <c:v>190</c:v>
                </c:pt>
                <c:pt idx="5">
                  <c:v>184</c:v>
                </c:pt>
                <c:pt idx="6">
                  <c:v>178</c:v>
                </c:pt>
                <c:pt idx="7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0-4B26-87D7-077FB8B67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1792384"/>
        <c:axId val="461794352"/>
      </c:barChart>
      <c:valAx>
        <c:axId val="461794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2384"/>
        <c:crossBetween val="between"/>
      </c:valAx>
      <c:catAx>
        <c:axId val="461792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4352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Purchases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getting-to-know-cool-tshirts</c:v>
                </c:pt>
                <c:pt idx="4">
                  <c:v>ten-crazy-cool-tshirts-facts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115</c:v>
                </c:pt>
                <c:pt idx="1">
                  <c:v>113</c:v>
                </c:pt>
                <c:pt idx="2">
                  <c:v>54</c:v>
                </c:pt>
                <c:pt idx="3">
                  <c:v>52</c:v>
                </c:pt>
                <c:pt idx="4">
                  <c:v>9</c:v>
                </c:pt>
                <c:pt idx="5">
                  <c:v>9</c:v>
                </c:pt>
                <c:pt idx="6">
                  <c:v>7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0-4B26-87D7-077FB8B67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1792384"/>
        <c:axId val="461794352"/>
      </c:barChart>
      <c:valAx>
        <c:axId val="461794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2384"/>
        <c:crossBetween val="between"/>
      </c:valAx>
      <c:catAx>
        <c:axId val="461792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4352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Purchases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getting-to-know-cool-tshirts</c:v>
                </c:pt>
                <c:pt idx="4">
                  <c:v>ten-crazy-cool-tshirts-facts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115</c:v>
                </c:pt>
                <c:pt idx="1">
                  <c:v>113</c:v>
                </c:pt>
                <c:pt idx="2">
                  <c:v>54</c:v>
                </c:pt>
                <c:pt idx="3">
                  <c:v>52</c:v>
                </c:pt>
                <c:pt idx="4">
                  <c:v>9</c:v>
                </c:pt>
                <c:pt idx="5">
                  <c:v>9</c:v>
                </c:pt>
                <c:pt idx="6">
                  <c:v>7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0-4B26-87D7-077FB8B67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1792384"/>
        <c:axId val="461794352"/>
      </c:barChart>
      <c:valAx>
        <c:axId val="4617943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2384"/>
        <c:crossBetween val="between"/>
      </c:valAx>
      <c:catAx>
        <c:axId val="4617923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94352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Optimize</a:t>
            </a:r>
            <a:r>
              <a:rPr lang="en-GB" baseline="0" dirty="0"/>
              <a:t> the campaign budget 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Sheet3!$A$14</c:f>
              <c:strCache>
                <c:ptCount val="1"/>
                <c:pt idx="0">
                  <c:v>Interview-with-cool-tshirts-founder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Sheet3!$B$14:$G$14</c:f>
              <c:numCache>
                <c:formatCode>0.00%</c:formatCode>
                <c:ptCount val="6"/>
                <c:pt idx="0" formatCode="General">
                  <c:v>622</c:v>
                </c:pt>
                <c:pt idx="1">
                  <c:v>0.31430015159171298</c:v>
                </c:pt>
                <c:pt idx="2" formatCode="General">
                  <c:v>184</c:v>
                </c:pt>
                <c:pt idx="3">
                  <c:v>9.2976250631632132E-2</c:v>
                </c:pt>
                <c:pt idx="4" formatCode="General">
                  <c:v>7</c:v>
                </c:pt>
                <c:pt idx="5">
                  <c:v>1.9390581717451522E-2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BD-466D-BA49-6D5AA0A46E36}"/>
            </c:ext>
          </c:extLst>
        </c:ser>
        <c:ser>
          <c:idx val="1"/>
          <c:order val="1"/>
          <c:tx>
            <c:strRef>
              <c:f>Sheet3!$A$15</c:f>
              <c:strCache>
                <c:ptCount val="1"/>
                <c:pt idx="0">
                  <c:v>getting-to-know-cool-tshirts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Sheet3!$B$15:$G$15</c:f>
              <c:numCache>
                <c:formatCode>0.00%</c:formatCode>
                <c:ptCount val="6"/>
                <c:pt idx="0" formatCode="General">
                  <c:v>612</c:v>
                </c:pt>
                <c:pt idx="1">
                  <c:v>0.30924709449216775</c:v>
                </c:pt>
                <c:pt idx="2" formatCode="General">
                  <c:v>232</c:v>
                </c:pt>
                <c:pt idx="3">
                  <c:v>0.11723092470944922</c:v>
                </c:pt>
                <c:pt idx="4" formatCode="General">
                  <c:v>9</c:v>
                </c:pt>
                <c:pt idx="5">
                  <c:v>2.4930747922437674E-2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BD-466D-BA49-6D5AA0A46E36}"/>
            </c:ext>
          </c:extLst>
        </c:ser>
        <c:ser>
          <c:idx val="2"/>
          <c:order val="2"/>
          <c:tx>
            <c:strRef>
              <c:f>Sheet3!$A$16</c:f>
              <c:strCache>
                <c:ptCount val="1"/>
                <c:pt idx="0">
                  <c:v>ten-crazy-cool-tshirts-facts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Sheet3!$B$16:$G$16</c:f>
              <c:numCache>
                <c:formatCode>0.00%</c:formatCode>
                <c:ptCount val="6"/>
                <c:pt idx="0" formatCode="General">
                  <c:v>576</c:v>
                </c:pt>
                <c:pt idx="1">
                  <c:v>0.29105608893380497</c:v>
                </c:pt>
                <c:pt idx="2" formatCode="General">
                  <c:v>190</c:v>
                </c:pt>
                <c:pt idx="3">
                  <c:v>9.6008084891359272E-2</c:v>
                </c:pt>
                <c:pt idx="4" formatCode="General">
                  <c:v>9</c:v>
                </c:pt>
                <c:pt idx="5">
                  <c:v>2.4930747922437674E-2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BD-466D-BA49-6D5AA0A46E36}"/>
            </c:ext>
          </c:extLst>
        </c:ser>
        <c:ser>
          <c:idx val="3"/>
          <c:order val="3"/>
          <c:tx>
            <c:strRef>
              <c:f>Sheet3!$A$17</c:f>
              <c:strCache>
                <c:ptCount val="1"/>
                <c:pt idx="0">
                  <c:v>cool-tshirts-search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Sheet3!$B$17:$G$17</c:f>
              <c:numCache>
                <c:formatCode>0.00%</c:formatCode>
                <c:ptCount val="6"/>
                <c:pt idx="0" formatCode="General">
                  <c:v>169</c:v>
                </c:pt>
                <c:pt idx="1">
                  <c:v>8.5396664982314296E-2</c:v>
                </c:pt>
                <c:pt idx="2" formatCode="General">
                  <c:v>60</c:v>
                </c:pt>
                <c:pt idx="3">
                  <c:v>3.0318342597271349E-2</c:v>
                </c:pt>
                <c:pt idx="4" formatCode="General">
                  <c:v>2</c:v>
                </c:pt>
                <c:pt idx="5">
                  <c:v>5.5401662049861496E-3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BD-466D-BA49-6D5AA0A46E36}"/>
            </c:ext>
          </c:extLst>
        </c:ser>
        <c:ser>
          <c:idx val="4"/>
          <c:order val="4"/>
          <c:tx>
            <c:strRef>
              <c:f>Sheet3!$A$18</c:f>
              <c:strCache>
                <c:ptCount val="1"/>
                <c:pt idx="0">
                  <c:v>weekly-newsletter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Sheet3!$B$18:$G$18</c:f>
              <c:numCache>
                <c:formatCode>0.00%</c:formatCode>
                <c:ptCount val="6"/>
                <c:pt idx="0" formatCode="General">
                  <c:v>0</c:v>
                </c:pt>
                <c:pt idx="1">
                  <c:v>0</c:v>
                </c:pt>
                <c:pt idx="2" formatCode="General">
                  <c:v>447</c:v>
                </c:pt>
                <c:pt idx="3">
                  <c:v>0.22587165234967155</c:v>
                </c:pt>
                <c:pt idx="4" formatCode="General">
                  <c:v>115</c:v>
                </c:pt>
                <c:pt idx="5">
                  <c:v>0.31855955678670361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BBD-466D-BA49-6D5AA0A46E36}"/>
            </c:ext>
          </c:extLst>
        </c:ser>
        <c:ser>
          <c:idx val="5"/>
          <c:order val="5"/>
          <c:tx>
            <c:strRef>
              <c:f>Sheet3!$A$19</c:f>
              <c:strCache>
                <c:ptCount val="1"/>
                <c:pt idx="0">
                  <c:v>retargetting-ad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Sheet3!$B$19:$G$19</c:f>
              <c:numCache>
                <c:formatCode>0.00%</c:formatCode>
                <c:ptCount val="6"/>
                <c:pt idx="0" formatCode="General">
                  <c:v>0</c:v>
                </c:pt>
                <c:pt idx="1">
                  <c:v>0</c:v>
                </c:pt>
                <c:pt idx="2" formatCode="General">
                  <c:v>443</c:v>
                </c:pt>
                <c:pt idx="3">
                  <c:v>0.22385042950985345</c:v>
                </c:pt>
                <c:pt idx="4" formatCode="General">
                  <c:v>113</c:v>
                </c:pt>
                <c:pt idx="5">
                  <c:v>0.31301939058171746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BD-466D-BA49-6D5AA0A46E36}"/>
            </c:ext>
          </c:extLst>
        </c:ser>
        <c:ser>
          <c:idx val="6"/>
          <c:order val="6"/>
          <c:tx>
            <c:strRef>
              <c:f>Sheet3!$A$20</c:f>
              <c:strCache>
                <c:ptCount val="1"/>
                <c:pt idx="0">
                  <c:v>retargetting-campaign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Sheet3!$B$20:$G$20</c:f>
              <c:numCache>
                <c:formatCode>0.00%</c:formatCode>
                <c:ptCount val="6"/>
                <c:pt idx="0" formatCode="General">
                  <c:v>0</c:v>
                </c:pt>
                <c:pt idx="1">
                  <c:v>0</c:v>
                </c:pt>
                <c:pt idx="2" formatCode="General">
                  <c:v>245</c:v>
                </c:pt>
                <c:pt idx="3">
                  <c:v>0.12379989893885801</c:v>
                </c:pt>
                <c:pt idx="4" formatCode="General">
                  <c:v>54</c:v>
                </c:pt>
                <c:pt idx="5">
                  <c:v>0.14958448753462603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BBD-466D-BA49-6D5AA0A46E36}"/>
            </c:ext>
          </c:extLst>
        </c:ser>
        <c:ser>
          <c:idx val="7"/>
          <c:order val="7"/>
          <c:tx>
            <c:strRef>
              <c:f>Sheet3!$A$21</c:f>
              <c:strCache>
                <c:ptCount val="1"/>
                <c:pt idx="0">
                  <c:v>paid-search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Sheet3!$B$13:$G$13</c:f>
              <c:strCache>
                <c:ptCount val="6"/>
                <c:pt idx="0">
                  <c:v>1st Touches</c:v>
                </c:pt>
                <c:pt idx="1">
                  <c:v>% of 1st Touches</c:v>
                </c:pt>
                <c:pt idx="2">
                  <c:v>Last Touches</c:v>
                </c:pt>
                <c:pt idx="3">
                  <c:v>% Last Touches</c:v>
                </c:pt>
                <c:pt idx="4">
                  <c:v>Purchases</c:v>
                </c:pt>
                <c:pt idx="5">
                  <c:v>% of Purchases</c:v>
                </c:pt>
              </c:strCache>
            </c:strRef>
          </c:cat>
          <c:val>
            <c:numRef>
              <c:f>Sheet3!$B$21:$G$21</c:f>
              <c:numCache>
                <c:formatCode>0.00%</c:formatCode>
                <c:ptCount val="6"/>
                <c:pt idx="0" formatCode="General">
                  <c:v>0</c:v>
                </c:pt>
                <c:pt idx="1">
                  <c:v>0</c:v>
                </c:pt>
                <c:pt idx="2" formatCode="General">
                  <c:v>178</c:v>
                </c:pt>
                <c:pt idx="3">
                  <c:v>8.9944416371905006E-2</c:v>
                </c:pt>
                <c:pt idx="4" formatCode="General">
                  <c:v>52</c:v>
                </c:pt>
                <c:pt idx="5">
                  <c:v>0.1440443213296399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DBBD-466D-BA49-6D5AA0A46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9448720"/>
        <c:axId val="739445112"/>
      </c:lineChart>
      <c:catAx>
        <c:axId val="739448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445112"/>
        <c:crosses val="autoZero"/>
        <c:auto val="1"/>
        <c:lblAlgn val="ctr"/>
        <c:lblOffset val="100"/>
        <c:noMultiLvlLbl val="0"/>
      </c:catAx>
      <c:valAx>
        <c:axId val="739445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944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00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1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3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896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06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46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8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91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94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62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23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First- </a:t>
            </a:r>
            <a:r>
              <a:rPr lang="en-GB" sz="2500" dirty="0">
                <a:solidFill>
                  <a:schemeClr val="lt1"/>
                </a:solidFill>
                <a:latin typeface="Roboto Black"/>
                <a:ea typeface="Roboto Black"/>
                <a:sym typeface="Roboto Black"/>
              </a:rPr>
              <a:t>and Last- Touch Attribution with CoolTShirts.com</a:t>
            </a:r>
            <a:endParaRPr sz="25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Cosmin Aron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18/07/2018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We can observe from this chart the last touches are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Actually attributed mostly to retargeting campaigns.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0A12CB-0966-46CC-9B48-5DE71B10ED04}"/>
              </a:ext>
            </a:extLst>
          </p:cNvPr>
          <p:cNvGraphicFramePr/>
          <p:nvPr/>
        </p:nvGraphicFramePr>
        <p:xfrm>
          <a:off x="3853565" y="1772462"/>
          <a:ext cx="5290435" cy="327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888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And in the purchases chart we can observe that most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sales come through the retargeting campaigns.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0A12CB-0966-46CC-9B48-5DE71B10E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181314"/>
              </p:ext>
            </p:extLst>
          </p:nvPr>
        </p:nvGraphicFramePr>
        <p:xfrm>
          <a:off x="3853565" y="1772462"/>
          <a:ext cx="5290435" cy="327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536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And in the purchases chart we can observe that most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sales come through the retargeting campaigns.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0A12CB-0966-46CC-9B48-5DE71B10ED04}"/>
              </a:ext>
            </a:extLst>
          </p:cNvPr>
          <p:cNvGraphicFramePr/>
          <p:nvPr/>
        </p:nvGraphicFramePr>
        <p:xfrm>
          <a:off x="3853565" y="1772462"/>
          <a:ext cx="5290435" cy="327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860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can re-invest in 5 campaigns. Which should the pick and why?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F844D8-488C-43D2-A351-49C06C1EF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904193"/>
              </p:ext>
            </p:extLst>
          </p:nvPr>
        </p:nvGraphicFramePr>
        <p:xfrm>
          <a:off x="247325" y="1711037"/>
          <a:ext cx="8444924" cy="2542310"/>
        </p:xfrm>
        <a:graphic>
          <a:graphicData uri="http://schemas.openxmlformats.org/drawingml/2006/table">
            <a:tbl>
              <a:tblPr>
                <a:tableStyleId>{8628B589-4659-4227-9C68-565DD4A46BFE}</a:tableStyleId>
              </a:tblPr>
              <a:tblGrid>
                <a:gridCol w="2600507">
                  <a:extLst>
                    <a:ext uri="{9D8B030D-6E8A-4147-A177-3AD203B41FA5}">
                      <a16:colId xmlns:a16="http://schemas.microsoft.com/office/drawing/2014/main" val="1214451708"/>
                    </a:ext>
                  </a:extLst>
                </a:gridCol>
                <a:gridCol w="763395">
                  <a:extLst>
                    <a:ext uri="{9D8B030D-6E8A-4147-A177-3AD203B41FA5}">
                      <a16:colId xmlns:a16="http://schemas.microsoft.com/office/drawing/2014/main" val="1777249092"/>
                    </a:ext>
                  </a:extLst>
                </a:gridCol>
                <a:gridCol w="769601">
                  <a:extLst>
                    <a:ext uri="{9D8B030D-6E8A-4147-A177-3AD203B41FA5}">
                      <a16:colId xmlns:a16="http://schemas.microsoft.com/office/drawing/2014/main" val="997763009"/>
                    </a:ext>
                  </a:extLst>
                </a:gridCol>
                <a:gridCol w="1067511">
                  <a:extLst>
                    <a:ext uri="{9D8B030D-6E8A-4147-A177-3AD203B41FA5}">
                      <a16:colId xmlns:a16="http://schemas.microsoft.com/office/drawing/2014/main" val="3696217097"/>
                    </a:ext>
                  </a:extLst>
                </a:gridCol>
                <a:gridCol w="1067511">
                  <a:extLst>
                    <a:ext uri="{9D8B030D-6E8A-4147-A177-3AD203B41FA5}">
                      <a16:colId xmlns:a16="http://schemas.microsoft.com/office/drawing/2014/main" val="150724798"/>
                    </a:ext>
                  </a:extLst>
                </a:gridCol>
                <a:gridCol w="1067511">
                  <a:extLst>
                    <a:ext uri="{9D8B030D-6E8A-4147-A177-3AD203B41FA5}">
                      <a16:colId xmlns:a16="http://schemas.microsoft.com/office/drawing/2014/main" val="2977149774"/>
                    </a:ext>
                  </a:extLst>
                </a:gridCol>
                <a:gridCol w="711674">
                  <a:extLst>
                    <a:ext uri="{9D8B030D-6E8A-4147-A177-3AD203B41FA5}">
                      <a16:colId xmlns:a16="http://schemas.microsoft.com/office/drawing/2014/main" val="168557665"/>
                    </a:ext>
                  </a:extLst>
                </a:gridCol>
                <a:gridCol w="397214">
                  <a:extLst>
                    <a:ext uri="{9D8B030D-6E8A-4147-A177-3AD203B41FA5}">
                      <a16:colId xmlns:a16="http://schemas.microsoft.com/office/drawing/2014/main" val="2637305583"/>
                    </a:ext>
                  </a:extLst>
                </a:gridCol>
              </a:tblGrid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 err="1">
                          <a:effectLst/>
                        </a:rPr>
                        <a:t>Campaings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1st Touches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% of 1st Touches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Last Touches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% Last Touches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Purchases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u="none" strike="noStrike" dirty="0">
                          <a:effectLst/>
                        </a:rPr>
                        <a:t>% of Purchases</a:t>
                      </a:r>
                      <a:endParaRPr lang="en-GB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48036437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Interview-with-cool-tshirts-founder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622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31.43%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184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9.30%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7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1.94%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3003905483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getting-to-know-cool-tshirts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612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30.92%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232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11.72%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2.49%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2655580736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ten-crazy-cool-tshirts-facts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576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29.11%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190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9.60%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2.49%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396422089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cool-tshirts-search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169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8.54%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60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3.03%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0.55%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3713942604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weekly-newsletter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447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22.59%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115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31.86%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3627514691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retargetting-ad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443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22.39%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113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31.30%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4122129179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retargetting-campaign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245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12.38%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54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14.96%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2911569042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>
                          <a:effectLst/>
                        </a:rPr>
                        <a:t>paid-search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0.00%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178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8.99%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52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14.40%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1869131645"/>
                  </a:ext>
                </a:extLst>
              </a:tr>
              <a:tr h="254231"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1979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1979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700" u="none" strike="noStrike">
                          <a:effectLst/>
                        </a:rPr>
                        <a:t>361</a:t>
                      </a:r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Total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66" marR="6266" marT="6266" marB="0" anchor="b"/>
                </a:tc>
                <a:extLst>
                  <a:ext uri="{0D108BD9-81ED-4DB2-BD59-A6C34878D82A}">
                    <a16:rowId xmlns:a16="http://schemas.microsoft.com/office/drawing/2014/main" val="113066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46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can re-invest in 5 campaigns. Which should the pick and why?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CC98F78-80C1-47A5-8295-237D19697C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42829"/>
              </p:ext>
            </p:extLst>
          </p:nvPr>
        </p:nvGraphicFramePr>
        <p:xfrm>
          <a:off x="327277" y="1737826"/>
          <a:ext cx="5928050" cy="3311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0766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80993" y="1208190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can re-invest in 5 campaigns. Which should the pick and why?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chart in the previous slide shows that the Interview With Cool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Founder, Getting To Know Cool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Ten Crazy Cool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Facts drive 91% of First Touches and should be continued.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Weekly Newsletter and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Campaign should also be continued as they represent 63% of sales.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194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95269"/>
                </a:solidFill>
              </a:rPr>
              <a:t>Table of </a:t>
            </a:r>
            <a:r>
              <a:rPr lang="en-GB" b="1" dirty="0" err="1">
                <a:solidFill>
                  <a:srgbClr val="295269"/>
                </a:solidFill>
              </a:rPr>
              <a:t>contets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1.1 How many campaigns and sources does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use and how are they related? Be sure to explain the difference between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use 8 individual campaigns and 6 individual sources.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allows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to track the source of the visit to the website(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google,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buzzfeed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email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comm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or medium) where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used to track the campaign. The relation between the campaigns and sources and can be seen in the table on the right. The most used source is Google.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difference between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that the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parameters identify the advertiser, site, publication that is sending the traffic where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identify the individual campaign name.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320561074"/>
              </p:ext>
            </p:extLst>
          </p:nvPr>
        </p:nvGraphicFramePr>
        <p:xfrm>
          <a:off x="5275700" y="1201263"/>
          <a:ext cx="3492225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Campaigns - 8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Sources - 6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cool-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-search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nytimes</a:t>
                      </a:r>
                      <a:endParaRPr sz="10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getting-to-know-cool-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interview-with-cool-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paid-search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retargetting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retargetting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ten-crazy-cool-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weekly-newsletter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01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 fa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miliar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1.2 What pages are on their website?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To identify distinct pages I used the SELECT DISTINCT statement.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59064904"/>
              </p:ext>
            </p:extLst>
          </p:nvPr>
        </p:nvGraphicFramePr>
        <p:xfrm>
          <a:off x="1662546" y="3141860"/>
          <a:ext cx="1648691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48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Website pages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1 - 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landing_page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2 - </a:t>
                      </a:r>
                      <a:r>
                        <a:rPr lang="en-GB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shopping_cart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3 - checkout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4 - purchase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1. How many first touches is each campaign responsible for?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to count first touches per campaign is displayed on the right.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62336722"/>
              </p:ext>
            </p:extLst>
          </p:nvPr>
        </p:nvGraphicFramePr>
        <p:xfrm>
          <a:off x="1325521" y="3165762"/>
          <a:ext cx="2879334" cy="170843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9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667">
                  <a:extLst>
                    <a:ext uri="{9D8B030D-6E8A-4147-A177-3AD203B41FA5}">
                      <a16:colId xmlns:a16="http://schemas.microsoft.com/office/drawing/2014/main" val="764514976"/>
                    </a:ext>
                  </a:extLst>
                </a:gridCol>
              </a:tblGrid>
              <a:tr h="23106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interview-with-cool-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622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getting-to-know-cool-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612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0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ten-crazy-cool-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576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06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169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64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 as 'TOTAL_LT'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4613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2. How many last touches is each campaign responsible for?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to count last touches per campaign is displayed on the right.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20509254"/>
              </p:ext>
            </p:extLst>
          </p:nvPr>
        </p:nvGraphicFramePr>
        <p:xfrm>
          <a:off x="665018" y="2218555"/>
          <a:ext cx="3823855" cy="2768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11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764514976"/>
                    </a:ext>
                  </a:extLst>
                </a:gridCol>
              </a:tblGrid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1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477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 err="1"/>
                        <a:t>retargetting</a:t>
                      </a:r>
                      <a:r>
                        <a:rPr lang="en-GB" sz="800" dirty="0"/>
                        <a:t>-ad 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443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retargetting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245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getting-to-know-cool-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232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algn="l"/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ten-crazy-cool-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-facts</a:t>
                      </a:r>
                      <a:endParaRPr lang="en-GB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190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8020615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interview-with-cool-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184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76415960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178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9291928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60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9106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48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 as 'Purchase made'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3731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3. How many visitors made a purchase?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361 visitors made a purchase. The query that led to this result is displayed on the right.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035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lt_attr.utm_source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lt_attr.utm_campaign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lt_attr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4613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4.How many last touches on the purchase page is each campaign responsible for?</a:t>
            </a:r>
          </a:p>
          <a:p>
            <a:pPr lvl="0">
              <a:lnSpc>
                <a:spcPct val="115000"/>
              </a:lnSpc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query to count last touches on the purchase page is displayed on the right.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146295045"/>
              </p:ext>
            </p:extLst>
          </p:nvPr>
        </p:nvGraphicFramePr>
        <p:xfrm>
          <a:off x="665018" y="2218555"/>
          <a:ext cx="3823855" cy="276831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11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764514976"/>
                    </a:ext>
                  </a:extLst>
                </a:gridCol>
              </a:tblGrid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1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115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 err="1"/>
                        <a:t>retargetting</a:t>
                      </a:r>
                      <a:r>
                        <a:rPr lang="en-GB" sz="800" dirty="0"/>
                        <a:t>-ad 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113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retargetting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54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52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algn="l"/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ten-crazy-cool-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-facts</a:t>
                      </a:r>
                      <a:endParaRPr lang="en-GB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8020615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Getting-to-know-cool-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76415960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Interview-with-cool-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9291928"/>
                  </a:ext>
                </a:extLst>
              </a:tr>
              <a:tr h="2485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Cool-</a:t>
                      </a:r>
                      <a:r>
                        <a:rPr lang="en-GB" sz="8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tshirts</a:t>
                      </a:r>
                      <a:r>
                        <a:rPr lang="en-GB" sz="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9106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44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47325" y="299552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01774" y="1201263"/>
            <a:ext cx="8952171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We can observe that Interview with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Founder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drives most traffic to the website, followed by Getting to Know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Cool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454EEDB-6DCD-4831-85F2-9FF4CE5D0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127527"/>
              </p:ext>
            </p:extLst>
          </p:nvPr>
        </p:nvGraphicFramePr>
        <p:xfrm>
          <a:off x="4398817" y="1772462"/>
          <a:ext cx="4655127" cy="327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1266</Words>
  <Application>Microsoft Office PowerPoint</Application>
  <PresentationFormat>On-screen Show (16:9)</PresentationFormat>
  <Paragraphs>284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Roboto Thin</vt:lpstr>
      <vt:lpstr>Roboto</vt:lpstr>
      <vt:lpstr>Courier New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Table of contets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Cosmin Aron</dc:creator>
  <cp:lastModifiedBy>Cosmin Aron</cp:lastModifiedBy>
  <cp:revision>20</cp:revision>
  <dcterms:modified xsi:type="dcterms:W3CDTF">2018-07-20T12:34:57Z</dcterms:modified>
</cp:coreProperties>
</file>